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b8affc1fb_1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b8affc1f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8affc1fb_1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8affc1f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c3a4bff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c3a4bff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45b3666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45b366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ac35004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ac35004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6aa0317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6aa0317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d266001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d26600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45b3666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45b3666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6aa0317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06aa0317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3a4bff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3a4bff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c3a4bff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c3a4bff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d1a124ff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d1a124ff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1a124f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d1a124f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d1a124ff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d1a124ff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06aa03177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06aa0317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06aa03177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06aa0317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b8affc1fb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b8affc1f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63d438a4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63d438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b8affc1fb_1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b8affc1f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b8affc1fb_1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b8affc1f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c3500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c3500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d1a1251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d1a1251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5b366641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5b3666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45.png"/><Relationship Id="rId13" Type="http://schemas.openxmlformats.org/officeDocument/2006/relationships/image" Target="../media/image52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9.png"/><Relationship Id="rId15" Type="http://schemas.openxmlformats.org/officeDocument/2006/relationships/image" Target="../media/image54.png"/><Relationship Id="rId14" Type="http://schemas.openxmlformats.org/officeDocument/2006/relationships/image" Target="../media/image48.png"/><Relationship Id="rId17" Type="http://schemas.openxmlformats.org/officeDocument/2006/relationships/image" Target="../media/image73.png"/><Relationship Id="rId16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5.png"/><Relationship Id="rId4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.png"/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12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2.png"/><Relationship Id="rId13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90275" y="8254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Trade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Revolutionary Duo Of Supply Chain And Blockchain Technology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45775"/>
            <a:ext cx="6331500" cy="11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 Sami 		     17K-3700		</a:t>
            </a: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Armughan Ahmed     17K-3696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Muhammad Farhan  17K-3945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6328575" y="3893475"/>
            <a:ext cx="25689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Date: 22-10-2020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4908327" y="2339550"/>
            <a:ext cx="3875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Supervisor: Dr. Sufian Hameed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DOCUMENTS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240029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</a:rPr>
              <a:t>Accessible, immutable and auditable documents simplify trade workflows and speed up processing.</a:t>
            </a:r>
            <a:endParaRPr b="1" sz="21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Document handling provides seamless role-based access to structured and unstructured consignment information for all supply chain partners.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Parties to the consignment can be notified when relevant documents or document amendments are published.</a:t>
            </a:r>
            <a:endParaRPr sz="16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49" y="575950"/>
            <a:ext cx="859300" cy="8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75" y="575950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3847"/>
            <a:ext cx="2095497" cy="209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BLOCKCHAIN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240029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digital document workflow is simplified with a single, agreed and tamper-proof  source of truth.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Block trade </a:t>
            </a:r>
            <a:r>
              <a:rPr lang="en" sz="1600"/>
              <a:t> uses blockchain technology to guarantee the immutability  and traceability of shipping documents on the platform.</a:t>
            </a:r>
            <a:endParaRPr sz="1600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95451" cy="20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850" y="540325"/>
            <a:ext cx="706650" cy="7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00251"/>
            <a:ext cx="2095497" cy="209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150075" y="6548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Adding Documents in Blockchain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0" y="445700"/>
            <a:ext cx="4913125" cy="42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63" y="23352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in our system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2400303" y="15481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plan to bring all the authorities, organizations, carries, banks and freight forwarders on a single platform.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Exporters can view the record and select the best or the cheapest carriers reducing the risk of safety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Blockchain based system of document storing.</a:t>
            </a:r>
            <a:endParaRPr/>
          </a:p>
        </p:txBody>
      </p:sp>
      <p:sp>
        <p:nvSpPr>
          <p:cNvPr id="199" name="Google Shape;199;p25"/>
          <p:cNvSpPr txBox="1"/>
          <p:nvPr>
            <p:ph idx="2" type="body"/>
          </p:nvPr>
        </p:nvSpPr>
        <p:spPr>
          <a:xfrm>
            <a:off x="5624097" y="15481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of the shipped goods when they arrive or leave any location.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 clearances made easy.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Discharging of the shipment in one click.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 insurance providers and transport service providers.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Email Notifications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000" y="575951"/>
            <a:ext cx="63540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8" y="620328"/>
            <a:ext cx="2019725" cy="20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92475"/>
            <a:ext cx="2095502" cy="209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2400303" y="13740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Cargo interests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State Agents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Truck Operators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Transport Provider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Rail Operators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Third Party Logistics</a:t>
            </a:r>
            <a:endParaRPr/>
          </a:p>
        </p:txBody>
      </p:sp>
      <p:sp>
        <p:nvSpPr>
          <p:cNvPr id="209" name="Google Shape;209;p26"/>
          <p:cNvSpPr txBox="1"/>
          <p:nvPr>
            <p:ph idx="2" type="body"/>
          </p:nvPr>
        </p:nvSpPr>
        <p:spPr>
          <a:xfrm>
            <a:off x="5650572" y="13740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Ocean Carrier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Terminal Operators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 Authorities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Banks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 Authority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Financial Institutions</a:t>
            </a:r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" y="575950"/>
            <a:ext cx="2095502" cy="209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275" y="491700"/>
            <a:ext cx="803900" cy="8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23852"/>
            <a:ext cx="2095502" cy="209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7700" y="1422875"/>
            <a:ext cx="299950" cy="2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7088" y="1736390"/>
            <a:ext cx="339575" cy="3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9045" y="2184220"/>
            <a:ext cx="431500" cy="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1100" y="1295612"/>
            <a:ext cx="414525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2325" y="1739924"/>
            <a:ext cx="414525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3838" y="2184225"/>
            <a:ext cx="431500" cy="4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48151" y="2571749"/>
            <a:ext cx="414525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06375" y="2943428"/>
            <a:ext cx="414525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7864725" y="3425000"/>
            <a:ext cx="431475" cy="4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42153" y="2609225"/>
            <a:ext cx="339575" cy="3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83125" y="2943425"/>
            <a:ext cx="414525" cy="4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562850" y="3228050"/>
            <a:ext cx="528575" cy="5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/>
        </p:nvSpPr>
        <p:spPr>
          <a:xfrm>
            <a:off x="150075" y="6548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63" y="20078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738" y="1056600"/>
            <a:ext cx="6234711" cy="303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150075" y="6548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System 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Flow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900" y="470750"/>
            <a:ext cx="4700126" cy="422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2005800"/>
            <a:ext cx="2352150" cy="23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0" y="5980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Supply Chain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63" y="2038900"/>
            <a:ext cx="2266175" cy="22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900" y="851301"/>
            <a:ext cx="4714001" cy="3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/>
        </p:nvSpPr>
        <p:spPr>
          <a:xfrm>
            <a:off x="0" y="5980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Block Trade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Eco System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63" y="2038900"/>
            <a:ext cx="2266175" cy="22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75" y="607850"/>
            <a:ext cx="5206051" cy="39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22638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2263837" y="14730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Exporters: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Eliminate manual process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Improved efficient document handling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Easy custom process by providing document authenticity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For Authorities: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manual paperwork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Greater visibility and transparency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50" y="1609425"/>
            <a:ext cx="1416575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50" y="3165225"/>
            <a:ext cx="1416575" cy="13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400" y="575950"/>
            <a:ext cx="635400" cy="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1" name="Google Shape;81;p14"/>
          <p:cNvSpPr txBox="1"/>
          <p:nvPr>
            <p:ph idx="2" type="body"/>
          </p:nvPr>
        </p:nvSpPr>
        <p:spPr>
          <a:xfrm>
            <a:off x="4842600" y="5392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Delivery Expected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December,</a:t>
            </a:r>
            <a:r>
              <a:rPr lang="en" sz="1500"/>
              <a:t> 2020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Contents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Supply Chain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Main </a:t>
            </a:r>
            <a:r>
              <a:rPr lang="en" sz="1300"/>
              <a:t>c</a:t>
            </a:r>
            <a:r>
              <a:rPr lang="en" sz="1300"/>
              <a:t>hallenges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Defining the problem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Solution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Blockchain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Documents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Features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Participants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Architecture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Flow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Eco system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Benefits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SWOT analysis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1600"/>
              </a:spcAft>
              <a:buSzPts val="1300"/>
              <a:buChar char="●"/>
            </a:pPr>
            <a:r>
              <a:rPr lang="en" sz="1300"/>
              <a:t>Schedule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22911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2291099" y="1473000"/>
            <a:ext cx="6959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Ports: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Eliminate manual process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Event data around authority activities will be received more quickly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Shorter queues at the port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For Freight forwarder/3PL: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Reduces time for </a:t>
            </a:r>
            <a:r>
              <a:rPr lang="en" sz="1600"/>
              <a:t>paperwork</a:t>
            </a:r>
            <a:r>
              <a:rPr lang="en" sz="1600"/>
              <a:t> errors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Clear audit trails make easier to avoid problems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100" y="575950"/>
            <a:ext cx="63540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 rotWithShape="1">
          <a:blip r:embed="rId4">
            <a:alphaModFix/>
          </a:blip>
          <a:srcRect b="0" l="-6256" r="-6267" t="0"/>
          <a:stretch/>
        </p:blipFill>
        <p:spPr>
          <a:xfrm>
            <a:off x="377275" y="1285650"/>
            <a:ext cx="1593925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75" y="3124300"/>
            <a:ext cx="1593925" cy="16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2911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2291099" y="1473000"/>
            <a:ext cx="6959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Intermodal (Trucking):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Visibility of event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waiting time due to better yard planning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Shorter queues at the port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For </a:t>
            </a:r>
            <a:r>
              <a:rPr b="1" lang="en"/>
              <a:t>Intermodal (Rail)</a:t>
            </a:r>
            <a:r>
              <a:rPr b="1" lang="en"/>
              <a:t>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documentation reduced the complexity of custom process.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Decreasing process time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100" y="575950"/>
            <a:ext cx="63540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86" y="1306850"/>
            <a:ext cx="1790100" cy="17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50" y="3096945"/>
            <a:ext cx="1852750" cy="15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22911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2291099" y="1473000"/>
            <a:ext cx="6959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Ocean carriers: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Increased flexibility to connect with new providers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Increased safety due to immutable records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For Feeder: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Booking information available in real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confirmation eliminates manual processes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100" y="575950"/>
            <a:ext cx="63540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" y="1254000"/>
            <a:ext cx="2309915" cy="16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175" y="2823375"/>
            <a:ext cx="1860100" cy="1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/>
        </p:nvSpPr>
        <p:spPr>
          <a:xfrm>
            <a:off x="0" y="598075"/>
            <a:ext cx="2765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SWOT Analysis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525" y="474963"/>
            <a:ext cx="5420125" cy="41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88" y="2129300"/>
            <a:ext cx="2275124" cy="22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8750"/>
            <a:ext cx="8839202" cy="400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75" y="1052437"/>
            <a:ext cx="8623849" cy="30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?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2400247" y="1325150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flow of a good or service — starting from the raw components all the way to delivering the final product to the importer. </a:t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This includes a network of suppliers (the “links” in the chain) that move the product along from the suppliers of raw materials to the organizations who deal directly with users.</a:t>
            </a:r>
            <a:endParaRPr sz="16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00" y="707596"/>
            <a:ext cx="1864154" cy="186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950" y="2778950"/>
            <a:ext cx="4457023" cy="19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Challenges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240024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Data is trapped in organizational silos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Critical shipping data is held on various paper and digital systems. Inconsistencies, delays and blind spots lead to poor decision-making.</a:t>
            </a:r>
            <a:endParaRPr sz="16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5" y="575950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3847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275" y="3054963"/>
            <a:ext cx="4016250" cy="16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510" y="3164815"/>
            <a:ext cx="57390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645" y="3164815"/>
            <a:ext cx="57390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590" y="3164825"/>
            <a:ext cx="573900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6975" y="3841500"/>
            <a:ext cx="763575" cy="7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64197" y="3924675"/>
            <a:ext cx="763575" cy="7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41400" y="3997669"/>
            <a:ext cx="763575" cy="7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65175" y="3841500"/>
            <a:ext cx="763575" cy="7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Challenges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240029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Processes are time-consuming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Manual follow-ups result in inconsistent exception handling and audit procedures. High compliance costs often follow.</a:t>
            </a:r>
            <a:endParaRPr sz="160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00" y="575950"/>
            <a:ext cx="2095450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3800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375" y="2945200"/>
            <a:ext cx="25622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9152" y="2886640"/>
            <a:ext cx="304500" cy="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7800" y="3343300"/>
            <a:ext cx="434075" cy="4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4363" y="3817775"/>
            <a:ext cx="434075" cy="4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4275" y="3343300"/>
            <a:ext cx="434075" cy="4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3320" y="3109913"/>
            <a:ext cx="1099325" cy="10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8075" y="3109922"/>
            <a:ext cx="1099325" cy="10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Challenges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240029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Clearance is subject to delays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Customs clearance involves high levels of risk assessment to prevent fraud and forgery, which often leads to shipment delay.</a:t>
            </a:r>
            <a:endParaRPr sz="16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375" y="2945200"/>
            <a:ext cx="25622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914" y="3215451"/>
            <a:ext cx="92730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992" y="3109913"/>
            <a:ext cx="1099325" cy="10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23800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2095450" cy="2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problem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2413540" y="15264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Million and billions of packages are shipped everyday internationally.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Maintaining a record of these trades, granting access to specified </a:t>
            </a:r>
            <a:r>
              <a:rPr lang="en"/>
              <a:t>authorities</a:t>
            </a:r>
            <a:r>
              <a:rPr lang="en"/>
              <a:t>, security and </a:t>
            </a:r>
            <a:r>
              <a:rPr lang="en"/>
              <a:t>transparency</a:t>
            </a:r>
            <a:r>
              <a:rPr lang="en"/>
              <a:t> seems near impossible.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Extra costs due to delays, extra safety measures and friction increases the added value of the product.</a:t>
            </a:r>
            <a:endParaRPr/>
          </a:p>
        </p:txBody>
      </p:sp>
      <p:sp>
        <p:nvSpPr>
          <p:cNvPr id="138" name="Google Shape;138;p19"/>
          <p:cNvSpPr txBox="1"/>
          <p:nvPr>
            <p:ph idx="2" type="body"/>
          </p:nvPr>
        </p:nvSpPr>
        <p:spPr>
          <a:xfrm>
            <a:off x="5650597" y="1471900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avoid selling their goods internationally due the risk of fraud and fear because of no control on the goods being shipped.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Securing the documents from hackers and keeping it hidden from the </a:t>
            </a:r>
            <a:r>
              <a:rPr lang="en"/>
              <a:t>competitor</a:t>
            </a:r>
            <a:r>
              <a:rPr lang="en"/>
              <a:t> seems very hard.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Proving the authenticity of the document is also a time consuming task and thus adding more time to the </a:t>
            </a:r>
            <a:r>
              <a:rPr lang="en"/>
              <a:t>delivery.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5" y="575950"/>
            <a:ext cx="2095502" cy="209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23852"/>
            <a:ext cx="2095502" cy="209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275" y="536896"/>
            <a:ext cx="635366" cy="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Solution?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850" y="1770013"/>
            <a:ext cx="1322951" cy="132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426" y="1844776"/>
            <a:ext cx="3575225" cy="14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2176" y="1844774"/>
            <a:ext cx="511700" cy="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1963" y="1844774"/>
            <a:ext cx="511700" cy="5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24" y="1800450"/>
            <a:ext cx="511712" cy="51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8150" y="2446775"/>
            <a:ext cx="635400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4475" y="2420787"/>
            <a:ext cx="687375" cy="6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75025" y="2571762"/>
            <a:ext cx="687375" cy="6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48000" y="2611325"/>
            <a:ext cx="687375" cy="6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0482" y="2080250"/>
            <a:ext cx="568600" cy="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1549370" y="2080250"/>
            <a:ext cx="568600" cy="5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69301" y="1269625"/>
            <a:ext cx="2189850" cy="21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?</a:t>
            </a:r>
            <a:endParaRPr/>
          </a:p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2400297" y="1602675"/>
            <a:ext cx="660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Blockchain is a distributed ledger of </a:t>
            </a:r>
            <a:r>
              <a:rPr lang="en" sz="1600">
                <a:solidFill>
                  <a:srgbClr val="000000"/>
                </a:solidFill>
              </a:rPr>
              <a:t>continuously growing data in chain order in which each block is secured using cryptographic algorithms.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Blockchain is an immutable ledger where transactions can only be added and viewed.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50" y="575950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50" y="2509572"/>
            <a:ext cx="2095497" cy="20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 b="13890" l="12503" r="12936" t="15597"/>
          <a:stretch/>
        </p:blipFill>
        <p:spPr>
          <a:xfrm>
            <a:off x="4718075" y="2906454"/>
            <a:ext cx="3857276" cy="1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